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pos="216">
          <p15:clr>
            <a:srgbClr val="9AA0A6"/>
          </p15:clr>
        </p15:guide>
        <p15:guide id="3" pos="5544">
          <p15:clr>
            <a:srgbClr val="9AA0A6"/>
          </p15:clr>
        </p15:guide>
        <p15:guide id="4" orient="horz" pos="3024">
          <p15:clr>
            <a:srgbClr val="9AA0A6"/>
          </p15:clr>
        </p15:guide>
        <p15:guide id="5" orient="horz" pos="216">
          <p15:clr>
            <a:srgbClr val="9AA0A6"/>
          </p15:clr>
        </p15:guide>
        <p15:guide id="6" orient="horz" pos="680">
          <p15:clr>
            <a:srgbClr val="9AA0A6"/>
          </p15:clr>
        </p15:guide>
        <p15:guide id="7" pos="1531">
          <p15:clr>
            <a:srgbClr val="9AA0A6"/>
          </p15:clr>
        </p15:guide>
        <p15:guide id="8" pos="4195">
          <p15:clr>
            <a:srgbClr val="9AA0A6"/>
          </p15:clr>
        </p15:guide>
        <p15:guide id="9" orient="horz" pos="1077">
          <p15:clr>
            <a:srgbClr val="9AA0A6"/>
          </p15:clr>
        </p15:guide>
        <p15:guide id="10" orient="horz" pos="1831">
          <p15:clr>
            <a:srgbClr val="9AA0A6"/>
          </p15:clr>
        </p15:guide>
        <p15:guide id="11" orient="horz" pos="1466">
          <p15:clr>
            <a:srgbClr val="9AA0A6"/>
          </p15:clr>
        </p15:guide>
        <p15:guide id="12" pos="671">
          <p15:clr>
            <a:srgbClr val="9AA0A6"/>
          </p15:clr>
        </p15:guide>
        <p15:guide id="13" pos="4989">
          <p15:clr>
            <a:srgbClr val="9AA0A6"/>
          </p15:clr>
        </p15:guide>
        <p15:guide id="14" pos="149">
          <p15:clr>
            <a:srgbClr val="9AA0A6"/>
          </p15:clr>
        </p15:guide>
        <p15:guide id="15" pos="863">
          <p15:clr>
            <a:srgbClr val="9AA0A6"/>
          </p15:clr>
        </p15:guide>
        <p15:guide id="16" pos="1107">
          <p15:clr>
            <a:srgbClr val="9AA0A6"/>
          </p15:clr>
        </p15:guide>
        <p15:guide id="17" pos="1815">
          <p15:clr>
            <a:srgbClr val="9AA0A6"/>
          </p15:clr>
        </p15:guide>
        <p15:guide id="18" pos="1973">
          <p15:clr>
            <a:srgbClr val="9AA0A6"/>
          </p15:clr>
        </p15:guide>
        <p15:guide id="19" pos="26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16"/>
        <p:guide pos="5544"/>
        <p:guide pos="3024" orient="horz"/>
        <p:guide pos="216" orient="horz"/>
        <p:guide pos="680" orient="horz"/>
        <p:guide pos="1531"/>
        <p:guide pos="4195"/>
        <p:guide pos="1077" orient="horz"/>
        <p:guide pos="1831" orient="horz"/>
        <p:guide pos="1466" orient="horz"/>
        <p:guide pos="671"/>
        <p:guide pos="4989"/>
        <p:guide pos="149"/>
        <p:guide pos="863"/>
        <p:guide pos="1107"/>
        <p:guide pos="1815"/>
        <p:guide pos="1973"/>
        <p:guide pos="268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b0f84ee3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b0f84ee3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ab8bf33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eab8bf33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0f84ee32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b0f84ee32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b0f84ee32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b0f84ee3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eab8bf3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eab8bf3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c4c2316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c4c2316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eab8bf33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eab8bf33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3" Type="http://schemas.openxmlformats.org/officeDocument/2006/relationships/image" Target="../media/image2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5" Type="http://schemas.openxmlformats.org/officeDocument/2006/relationships/image" Target="../media/image8.png"/><Relationship Id="rId14" Type="http://schemas.openxmlformats.org/officeDocument/2006/relationships/image" Target="../media/image15.png"/><Relationship Id="rId17" Type="http://schemas.openxmlformats.org/officeDocument/2006/relationships/image" Target="../media/image21.png"/><Relationship Id="rId16" Type="http://schemas.openxmlformats.org/officeDocument/2006/relationships/image" Target="../media/image4.png"/><Relationship Id="rId5" Type="http://schemas.openxmlformats.org/officeDocument/2006/relationships/image" Target="../media/image13.png"/><Relationship Id="rId19" Type="http://schemas.openxmlformats.org/officeDocument/2006/relationships/image" Target="../media/image20.png"/><Relationship Id="rId6" Type="http://schemas.openxmlformats.org/officeDocument/2006/relationships/image" Target="../media/image5.png"/><Relationship Id="rId18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7600" y="3218500"/>
            <a:ext cx="9151500" cy="1925100"/>
          </a:xfrm>
          <a:prstGeom prst="rect">
            <a:avLst/>
          </a:prstGeom>
          <a:solidFill>
            <a:srgbClr val="00C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925" y="922375"/>
            <a:ext cx="4015900" cy="263901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28255" y="616300"/>
            <a:ext cx="454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VENDER ONLINE</a:t>
            </a:r>
            <a:endParaRPr sz="27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NUNCA FOI TÃO FÁCIL!</a:t>
            </a:r>
            <a:endParaRPr sz="27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3475" y="1533200"/>
            <a:ext cx="375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Venda ainda mais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integrando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o seu negócio a diversos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marketplaces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de forma rápida e sem dor de cabeça.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2" y="0"/>
            <a:ext cx="457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51208" y="961200"/>
            <a:ext cx="36597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JÁ IMAGINOU AUMENTAR O SEU FATURAMENTO </a:t>
            </a:r>
            <a:r>
              <a:rPr lang="pt-BR" sz="19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EXPANDINDO OS</a:t>
            </a:r>
            <a:endParaRPr sz="19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CANAIS DE VENDA?</a:t>
            </a:r>
            <a:endParaRPr sz="19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51200" y="2604600"/>
            <a:ext cx="35838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Isso mesmo! Com esse novo recurso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você poderá vender mais, com mais qualidade e segurança através de marketplaces e e-commerces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Essa funcionalidade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será o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seu canal de entrada no mundo das vendas online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chegou para te ajudar diante das transformações desse setor.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22735" y="3877424"/>
            <a:ext cx="4341300" cy="280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7707650" y="-7600"/>
            <a:ext cx="14364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77083" y="3824163"/>
            <a:ext cx="4341300" cy="280200"/>
          </a:xfrm>
          <a:prstGeom prst="roundRect">
            <a:avLst>
              <a:gd fmla="val 16667" name="adj"/>
            </a:avLst>
          </a:prstGeom>
          <a:solidFill>
            <a:srgbClr val="00C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84185" y="560888"/>
            <a:ext cx="231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80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r>
              <a:rPr i="1" lang="pt-BR" sz="8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41</a:t>
            </a:r>
            <a:endParaRPr i="1" sz="80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20592" y="1291641"/>
            <a:ext cx="4520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8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milhões</a:t>
            </a:r>
            <a:endParaRPr i="1" sz="80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85507" y="1291538"/>
            <a:ext cx="4520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80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milhões</a:t>
            </a:r>
            <a:endParaRPr i="1" sz="80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70290" y="2345506"/>
            <a:ext cx="43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de usuários ativos no E-commerce no Brasil.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89683" y="2646663"/>
            <a:ext cx="45201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800">
                <a:latin typeface="Montserrat"/>
                <a:ea typeface="Montserrat"/>
                <a:cs typeface="Montserrat"/>
                <a:sym typeface="Montserrat"/>
              </a:rPr>
              <a:t>Os marketplaces já representam 78% do total do e-commerce brasileiro.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Montserrat Medium"/>
                <a:ea typeface="Montserrat Medium"/>
                <a:cs typeface="Montserrat Medium"/>
                <a:sym typeface="Montserrat Medium"/>
              </a:rPr>
              <a:t>Nos primeiros seis meses de 2020, eles foram responsáveis por 30 bilhões de reais de faturamento do e-commerce, um crescimento de 56% em relação ao mesmo período de 2019. 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67091" y="3415381"/>
            <a:ext cx="452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Relatório da Ebit/Nielsen de 2020</a:t>
            </a:r>
            <a:endParaRPr sz="800">
              <a:solidFill>
                <a:srgbClr val="00C7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820433" y="3787263"/>
            <a:ext cx="419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Pronto para atingir todo o </a:t>
            </a:r>
            <a:r>
              <a:rPr b="1" lang="pt-B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potencial do seu negócio?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200" y="1049963"/>
            <a:ext cx="3398500" cy="30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38650" y="129350"/>
            <a:ext cx="301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Potencial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 e-commerce brasileiro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270067" y="2618388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299397" y="2650102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28713" y="2618388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36375" y="387575"/>
            <a:ext cx="4139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VENDA PARA TODO BRASIL!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SEGURANÇA</a:t>
            </a: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AGILIDADE</a:t>
            </a: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!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36375" y="1192775"/>
            <a:ext cx="40173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Você poderá comercializar seus produtos em mais de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30 canais de venda online!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Essa funcionalidade permite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conectar o seu negócio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com os principais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Marketplaces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do Brasil!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Veja você mesmo:</a:t>
            </a:r>
            <a:r>
              <a:rPr b="1" lang="pt-BR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07" y="2705737"/>
            <a:ext cx="655779" cy="17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805" y="2797186"/>
            <a:ext cx="639775" cy="5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6140" y="2749532"/>
            <a:ext cx="609875" cy="118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328677" y="3042942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927" y="3151072"/>
            <a:ext cx="481997" cy="13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669" y="3065466"/>
            <a:ext cx="691846" cy="88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1299397" y="3058805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9320" y="3166882"/>
            <a:ext cx="691844" cy="13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270080" y="3058793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84763" y="3131372"/>
            <a:ext cx="609884" cy="19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329746" y="3467475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1300430" y="3467475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2271128" y="3499189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468" y="3569294"/>
            <a:ext cx="517065" cy="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31411" y="3572040"/>
            <a:ext cx="534997" cy="15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20555" y="3568202"/>
            <a:ext cx="493154" cy="2211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3189579" y="2618375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3189593" y="3058780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3190640" y="3499177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85826" y="2634119"/>
            <a:ext cx="402224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240788" y="3169148"/>
            <a:ext cx="691850" cy="13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41838" y="3610387"/>
            <a:ext cx="691850" cy="1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335296" y="3907151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1305980" y="3907151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2276678" y="3938865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3196190" y="3938852"/>
            <a:ext cx="7926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78001" y="4023173"/>
            <a:ext cx="691850" cy="12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56361" y="3740585"/>
            <a:ext cx="691850" cy="6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96793" y="4079957"/>
            <a:ext cx="731625" cy="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274937" y="4049963"/>
            <a:ext cx="655775" cy="15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904634" y="4378538"/>
            <a:ext cx="2726400" cy="35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511238" y="4355711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E </a:t>
            </a:r>
            <a:r>
              <a:rPr b="1" lang="pt-BR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muito mais!</a:t>
            </a:r>
            <a:endParaRPr b="1">
              <a:solidFill>
                <a:srgbClr val="00C7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225721" y="651600"/>
            <a:ext cx="365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GESTÃO DE TODOS OS CANAIS DE VENDA</a:t>
            </a:r>
            <a:endParaRPr sz="20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 UM SÓ LUGAR</a:t>
            </a:r>
            <a:endParaRPr sz="20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225710" y="1852200"/>
            <a:ext cx="35838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Para você que já utiliza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 Marketplaces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E-commerces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como canais de venda, chega de acessar cada canal individualmente para acompanhar seu produto.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Você terá controle total e unificado dos produtos e pedidos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que está vendendo, obtendo uma visão de ponta a ponta 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gerindo com qualidade o seu estoque.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 o melhor!</a:t>
            </a:r>
            <a:r>
              <a:rPr b="1"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Diretamente integrado ao seu ERP.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Acompanhe tudo isso com Dashboards de todos os indicadores dos Marketplaces e e-commerces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em um só lugar, gestão total de pedidos com mínimo esforço.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250550" y="590238"/>
            <a:ext cx="4139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OTIMIZE O PROCESSO DE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ENTREGA DOS PEDIDOS</a:t>
            </a:r>
            <a:endParaRPr sz="18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50550" y="1395450"/>
            <a:ext cx="38049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seu negócio possua contrato com correios,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você poderá imprimir a etiqueta para despacho diretamente do painel de gerenciamento do sistema.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Esse recurso veio para otimizar ainda mais o seu negócio,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trazendo mais agilidade para sua empresa.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-7600" y="3218500"/>
            <a:ext cx="9151500" cy="1925100"/>
          </a:xfrm>
          <a:prstGeom prst="rect">
            <a:avLst/>
          </a:prstGeom>
          <a:solidFill>
            <a:srgbClr val="00C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250" y="104725"/>
            <a:ext cx="3353950" cy="33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2411250" y="514150"/>
            <a:ext cx="43215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UMA APLICAÇÃO</a:t>
            </a:r>
            <a:endParaRPr sz="2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DIVERSAS POSSIBILIDADES</a:t>
            </a:r>
            <a:endParaRPr sz="21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96" y="1710002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647" y="2906506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2878" y="4183147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3658" y="2906503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3649" y="1710000"/>
            <a:ext cx="618048" cy="61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989151" y="1826225"/>
            <a:ext cx="11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Escalabilidade 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em suas vendas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81525" y="2915375"/>
            <a:ext cx="1703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Seus produtos nos </a:t>
            </a: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maiores marketplaces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 Brasil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4270615" y="4261325"/>
            <a:ext cx="127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Qualidade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no atendimento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741677" y="1788175"/>
            <a:ext cx="127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Gestão unificada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de canais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497852" y="2984675"/>
            <a:ext cx="1498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Montserrat"/>
                <a:ea typeface="Montserrat"/>
                <a:cs typeface="Montserrat"/>
                <a:sym typeface="Montserrat"/>
              </a:rPr>
              <a:t>Etiqueta de despacho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dos Correios direto do sistema.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-1445700" y="-1655175"/>
            <a:ext cx="3090900" cy="3090900"/>
          </a:xfrm>
          <a:prstGeom prst="ellipse">
            <a:avLst/>
          </a:prstGeom>
          <a:noFill/>
          <a:ln cap="flat" cmpd="sng" w="228600">
            <a:solidFill>
              <a:srgbClr val="00C7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7076875" y="4030975"/>
            <a:ext cx="3090900" cy="3090900"/>
          </a:xfrm>
          <a:prstGeom prst="ellipse">
            <a:avLst/>
          </a:prstGeom>
          <a:noFill/>
          <a:ln cap="flat" cmpd="sng" w="228600">
            <a:solidFill>
              <a:srgbClr val="00C7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251483" y="4518551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7183" y="892292"/>
            <a:ext cx="4910310" cy="391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1368750" y="2530975"/>
            <a:ext cx="6406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saber mais sobre como aumentar o seu faturamento através de múltiplos canais de venda online entre em contato conosco.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763" y="970725"/>
            <a:ext cx="1118476" cy="111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3620408" y="4495726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SUA MARCA</a:t>
            </a:r>
            <a:r>
              <a:rPr b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AQUI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